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EFF28B-AD2E-4DD2-8892-661696F48EC7}">
  <a:tblStyle styleId="{F7EFF28B-AD2E-4DD2-8892-661696F48E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c3c6cf1fe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c3c6cf1fe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c3c6cf1f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c3c6cf1f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c3c6cf1f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c3c6cf1f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c3c6cf1f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c3c6cf1f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c3c6cf1fe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c3c6cf1fe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2c3c6cf1fe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2c3c6cf1fe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c3c6cf1fe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c3c6cf1fe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c3c6cf1fe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c3c6cf1fe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c3c6cf1f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c3c6cf1f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c3c6cf1f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c3c6cf1f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521ef5ce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521ef5ce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c3c6cf1fe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c3c6cf1fe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c3c6cf1f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c3c6cf1f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c3c6cf1f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c3c6cf1f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c3c6cf1fe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c3c6cf1fe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c3c6cf1f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c3c6cf1f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c3c6cf1f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c3c6cf1f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3" name="Google Shape;8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1" name="Google Shape;9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4" name="Google Shape;11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2" name="Google Shape;132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4200"/>
              <a:buNone/>
              <a:defRPr sz="4200">
                <a:solidFill>
                  <a:srgbClr val="6FA8D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dotech.github.io/endovlo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7JSirdsHIBMK1EbAoZfXTvA_Gj6AQIqj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body" idx="2"/>
          </p:nvPr>
        </p:nvSpPr>
        <p:spPr>
          <a:xfrm>
            <a:off x="5011225" y="71972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" sz="2800" b="1"/>
              <a:t>なぜネットへの情報発信に注意が必要か？</a:t>
            </a:r>
            <a:endParaRPr sz="1000" b="1"/>
          </a:p>
        </p:txBody>
      </p:sp>
      <p:pic>
        <p:nvPicPr>
          <p:cNvPr id="225" name="Google Shape;225;p38" title="file-BDfVG1wAywt5rdx5icC4Zk (1).webp"/>
          <p:cNvPicPr preferRelativeResize="0"/>
          <p:nvPr/>
        </p:nvPicPr>
        <p:blipFill rotWithShape="1">
          <a:blip r:embed="rId3">
            <a:alphaModFix/>
          </a:blip>
          <a:srcRect l="1693" r="9155"/>
          <a:stretch/>
        </p:blipFill>
        <p:spPr>
          <a:xfrm>
            <a:off x="-46325" y="0"/>
            <a:ext cx="4618324" cy="51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135750"/>
            <a:ext cx="9144001" cy="1723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8"/>
          <p:cNvCxnSpPr/>
          <p:nvPr/>
        </p:nvCxnSpPr>
        <p:spPr>
          <a:xfrm rot="10800000">
            <a:off x="1144725" y="2798100"/>
            <a:ext cx="1400700" cy="5289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2217275" y="3327000"/>
            <a:ext cx="5600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お店に無断で撮影→営業妨害</a:t>
            </a:r>
            <a:endParaRPr sz="2540"/>
          </a:p>
        </p:txBody>
      </p:sp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2168500" y="3907450"/>
            <a:ext cx="651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シャッター音など→他のお客さんへの迷惑</a:t>
            </a:r>
            <a:endParaRPr sz="2540"/>
          </a:p>
        </p:txBody>
      </p:sp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投稿① ラーメン</a:t>
            </a: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xfrm>
            <a:off x="272525" y="4487900"/>
            <a:ext cx="7797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個人情報 → 家の付近、行動パターンがわかる</a:t>
            </a:r>
            <a:endParaRPr sz="2540"/>
          </a:p>
        </p:txBody>
      </p:sp>
      <p:sp>
        <p:nvSpPr>
          <p:cNvPr id="302" name="Google Shape;302;p48"/>
          <p:cNvSpPr/>
          <p:nvPr/>
        </p:nvSpPr>
        <p:spPr>
          <a:xfrm>
            <a:off x="1615950" y="1574425"/>
            <a:ext cx="6201300" cy="34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" name="Google Shape;303;p48"/>
          <p:cNvCxnSpPr/>
          <p:nvPr/>
        </p:nvCxnSpPr>
        <p:spPr>
          <a:xfrm flipH="1">
            <a:off x="1615675" y="1999775"/>
            <a:ext cx="376500" cy="240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2195375" y="3492900"/>
            <a:ext cx="6560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サイトの運営者の知的財産→著作権の侵害</a:t>
            </a:r>
            <a:endParaRPr sz="2540"/>
          </a:p>
        </p:txBody>
      </p:sp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2217275" y="4028100"/>
            <a:ext cx="651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個人情報の流出→誕生日</a:t>
            </a:r>
            <a:endParaRPr sz="2540"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投稿② 誕生日占い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800"/>
            <a:ext cx="4171950" cy="15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49"/>
          <p:cNvCxnSpPr/>
          <p:nvPr/>
        </p:nvCxnSpPr>
        <p:spPr>
          <a:xfrm rot="10800000">
            <a:off x="3101675" y="2929500"/>
            <a:ext cx="454500" cy="549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100" y="1507200"/>
            <a:ext cx="4859949" cy="12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00" y="812405"/>
            <a:ext cx="8261757" cy="2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>
            <a:spLocks noGrp="1"/>
          </p:cNvSpPr>
          <p:nvPr>
            <p:ph type="title"/>
          </p:nvPr>
        </p:nvSpPr>
        <p:spPr>
          <a:xfrm>
            <a:off x="1384150" y="3524650"/>
            <a:ext cx="751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特に著作物などではない→（投稿内容にもよる）</a:t>
            </a:r>
            <a:endParaRPr sz="2540"/>
          </a:p>
        </p:txBody>
      </p:sp>
      <p:sp>
        <p:nvSpPr>
          <p:cNvPr id="320" name="Google Shape;320;p50"/>
          <p:cNvSpPr txBox="1">
            <a:spLocks noGrp="1"/>
          </p:cNvSpPr>
          <p:nvPr>
            <p:ph type="title"/>
          </p:nvPr>
        </p:nvSpPr>
        <p:spPr>
          <a:xfrm>
            <a:off x="1463075" y="4209100"/>
            <a:ext cx="651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家の事情がわかる→１人でいる時間など</a:t>
            </a:r>
            <a:endParaRPr sz="2540"/>
          </a:p>
        </p:txBody>
      </p:sp>
      <p:sp>
        <p:nvSpPr>
          <p:cNvPr id="321" name="Google Shape;321;p5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投稿③ </a:t>
            </a:r>
            <a:endParaRPr/>
          </a:p>
        </p:txBody>
      </p:sp>
      <p:sp>
        <p:nvSpPr>
          <p:cNvPr id="322" name="Google Shape;322;p50"/>
          <p:cNvSpPr/>
          <p:nvPr/>
        </p:nvSpPr>
        <p:spPr>
          <a:xfrm>
            <a:off x="2587225" y="1667050"/>
            <a:ext cx="6046200" cy="65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50"/>
          <p:cNvCxnSpPr/>
          <p:nvPr/>
        </p:nvCxnSpPr>
        <p:spPr>
          <a:xfrm flipH="1">
            <a:off x="2188125" y="2550525"/>
            <a:ext cx="348900" cy="94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0" y="822555"/>
            <a:ext cx="8147240" cy="26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812800" y="3854275"/>
            <a:ext cx="3867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著作権の違反（許可？）</a:t>
            </a:r>
            <a:endParaRPr sz="2540"/>
          </a:p>
        </p:txBody>
      </p:sp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836750" y="4467875"/>
            <a:ext cx="3253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友人関係のトラブル</a:t>
            </a:r>
            <a:endParaRPr sz="2540"/>
          </a:p>
        </p:txBody>
      </p:sp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投稿④ 美術の作品（友達）</a:t>
            </a:r>
            <a:endParaRPr/>
          </a:p>
        </p:txBody>
      </p:sp>
      <p:cxnSp>
        <p:nvCxnSpPr>
          <p:cNvPr id="332" name="Google Shape;332;p51"/>
          <p:cNvCxnSpPr/>
          <p:nvPr/>
        </p:nvCxnSpPr>
        <p:spPr>
          <a:xfrm rot="10800000" flipH="1">
            <a:off x="1804800" y="2631075"/>
            <a:ext cx="83100" cy="1092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51"/>
          <p:cNvSpPr/>
          <p:nvPr/>
        </p:nvSpPr>
        <p:spPr>
          <a:xfrm>
            <a:off x="7895725" y="977025"/>
            <a:ext cx="648600" cy="41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51"/>
          <p:cNvCxnSpPr/>
          <p:nvPr/>
        </p:nvCxnSpPr>
        <p:spPr>
          <a:xfrm rot="10800000" flipH="1">
            <a:off x="7055200" y="1630275"/>
            <a:ext cx="756900" cy="18657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6064750" y="3625675"/>
            <a:ext cx="2981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授業中の携帯使用</a:t>
            </a:r>
            <a:endParaRPr sz="25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校則の問題</a:t>
            </a:r>
            <a:endParaRPr sz="25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信用問題</a:t>
            </a:r>
            <a:endParaRPr sz="254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>
            <a:spLocks noGrp="1"/>
          </p:cNvSpPr>
          <p:nvPr>
            <p:ph type="title"/>
          </p:nvPr>
        </p:nvSpPr>
        <p:spPr>
          <a:xfrm>
            <a:off x="3160000" y="4274400"/>
            <a:ext cx="3586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狙われやすい</a:t>
            </a:r>
            <a:endParaRPr sz="2540"/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投稿⑤ 朝練</a:t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87600"/>
            <a:ext cx="8394401" cy="34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0" y="819100"/>
            <a:ext cx="8408064" cy="3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>
            <a:spLocks noGrp="1"/>
          </p:cNvSpPr>
          <p:nvPr>
            <p:ph type="title"/>
          </p:nvPr>
        </p:nvSpPr>
        <p:spPr>
          <a:xfrm>
            <a:off x="1203150" y="4118075"/>
            <a:ext cx="8069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多数の人にみられる→名誉毀損(めいよきそん）</a:t>
            </a:r>
            <a:endParaRPr sz="25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友人関係のトラブル</a:t>
            </a:r>
            <a:endParaRPr sz="2540"/>
          </a:p>
        </p:txBody>
      </p:sp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投稿⑥ 友達</a:t>
            </a:r>
            <a:endParaRPr/>
          </a:p>
        </p:txBody>
      </p:sp>
      <p:sp>
        <p:nvSpPr>
          <p:cNvPr id="350" name="Google Shape;350;p53"/>
          <p:cNvSpPr/>
          <p:nvPr/>
        </p:nvSpPr>
        <p:spPr>
          <a:xfrm>
            <a:off x="2878600" y="2733875"/>
            <a:ext cx="3603000" cy="41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1" name="Google Shape;351;p53"/>
          <p:cNvCxnSpPr/>
          <p:nvPr/>
        </p:nvCxnSpPr>
        <p:spPr>
          <a:xfrm rot="10800000" flipH="1">
            <a:off x="2258975" y="3246575"/>
            <a:ext cx="548700" cy="708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92400"/>
            <a:ext cx="6956573" cy="2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>
            <a:spLocks noGrp="1"/>
          </p:cNvSpPr>
          <p:nvPr>
            <p:ph type="title"/>
          </p:nvPr>
        </p:nvSpPr>
        <p:spPr>
          <a:xfrm>
            <a:off x="365525" y="3570650"/>
            <a:ext cx="860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肖像権（しょうぞうけん）の違反（他人の写真）</a:t>
            </a:r>
            <a:endParaRPr sz="25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40"/>
              <a:t>ファンがおしよせる→営業妨害</a:t>
            </a:r>
            <a:endParaRPr sz="2540"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投稿⑦　有名人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ネット上の情報の特徴</a:t>
            </a:r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body" idx="1"/>
          </p:nvPr>
        </p:nvSpPr>
        <p:spPr>
          <a:xfrm>
            <a:off x="804750" y="1532875"/>
            <a:ext cx="7688700" cy="31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ja" sz="1800" b="1"/>
              <a:t>不特定多数の人に見られる可能性がある</a:t>
            </a:r>
            <a:endParaRPr sz="18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ja" sz="1800" b="1"/>
              <a:t>内容が保存されている（昔の投稿もみることができる）</a:t>
            </a:r>
            <a:endParaRPr sz="18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ja" sz="1800" b="1"/>
              <a:t>簡単にコピーや編集ができる</a:t>
            </a:r>
            <a:endParaRPr sz="18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ja" sz="1800" b="1"/>
              <a:t>拡大ができたり、意図しない情報が見られる危険がある</a:t>
            </a:r>
            <a:endParaRPr sz="1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略称は何でしょう？</a:t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411525" y="1557250"/>
            <a:ext cx="848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1">
                <a:latin typeface="Lato"/>
                <a:ea typeface="Lato"/>
                <a:cs typeface="Lato"/>
                <a:sym typeface="Lato"/>
              </a:rPr>
              <a:t>ソーシャル・ネットワーキング・サービス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3395100" y="2502600"/>
            <a:ext cx="2701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 b="1">
                <a:latin typeface="Lato"/>
                <a:ea typeface="Lato"/>
                <a:cs typeface="Lato"/>
                <a:sym typeface="Lato"/>
              </a:rPr>
              <a:t>SNS</a:t>
            </a:r>
            <a:endParaRPr sz="96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略称は何でしょう？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3668925" y="1551800"/>
            <a:ext cx="2816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b="1">
                <a:latin typeface="Lato"/>
                <a:ea typeface="Lato"/>
                <a:cs typeface="Lato"/>
                <a:sym typeface="Lato"/>
              </a:rPr>
              <a:t>ウェブログ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2915025" y="2571750"/>
            <a:ext cx="4019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 b="1">
                <a:latin typeface="Lato"/>
                <a:ea typeface="Lato"/>
                <a:cs typeface="Lato"/>
                <a:sym typeface="Lato"/>
              </a:rPr>
              <a:t>ブログ</a:t>
            </a:r>
            <a:endParaRPr sz="96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t="23395" b="25711"/>
          <a:stretch/>
        </p:blipFill>
        <p:spPr>
          <a:xfrm>
            <a:off x="339825" y="793100"/>
            <a:ext cx="3588649" cy="1027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41"/>
          <p:cNvCxnSpPr/>
          <p:nvPr/>
        </p:nvCxnSpPr>
        <p:spPr>
          <a:xfrm>
            <a:off x="4620400" y="275225"/>
            <a:ext cx="0" cy="39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41"/>
          <p:cNvSpPr txBox="1"/>
          <p:nvPr/>
        </p:nvSpPr>
        <p:spPr>
          <a:xfrm>
            <a:off x="1631350" y="-19375"/>
            <a:ext cx="1310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900" b="1">
                <a:latin typeface="Lato"/>
                <a:ea typeface="Lato"/>
                <a:cs typeface="Lato"/>
                <a:sym typeface="Lato"/>
              </a:rPr>
              <a:t>SNS</a:t>
            </a:r>
            <a:endParaRPr sz="39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6044375" y="-10950"/>
            <a:ext cx="2008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900" b="1">
                <a:latin typeface="Lato"/>
                <a:ea typeface="Lato"/>
                <a:cs typeface="Lato"/>
                <a:sym typeface="Lato"/>
              </a:rPr>
              <a:t>ブログ</a:t>
            </a:r>
            <a:endParaRPr sz="39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4">
            <a:alphaModFix/>
          </a:blip>
          <a:srcRect l="2706" r="2677" b="7927"/>
          <a:stretch/>
        </p:blipFill>
        <p:spPr>
          <a:xfrm>
            <a:off x="5048775" y="723225"/>
            <a:ext cx="3775901" cy="24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/>
        </p:nvSpPr>
        <p:spPr>
          <a:xfrm>
            <a:off x="228100" y="1847825"/>
            <a:ext cx="4116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ja" sz="1800" b="1">
                <a:latin typeface="Lato"/>
                <a:ea typeface="Lato"/>
                <a:cs typeface="Lato"/>
                <a:sym typeface="Lato"/>
              </a:rPr>
              <a:t>コミュニケーションがメイン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ja" sz="1800" b="1">
                <a:latin typeface="Lato"/>
                <a:ea typeface="Lato"/>
                <a:cs typeface="Lato"/>
                <a:sym typeface="Lato"/>
              </a:rPr>
              <a:t>発信者の人気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ja" sz="1800" b="1">
                <a:latin typeface="Lato"/>
                <a:ea typeface="Lato"/>
                <a:cs typeface="Lato"/>
                <a:sym typeface="Lato"/>
              </a:rPr>
              <a:t>投稿は流れていき、いつかは消えていく（完全には消えない）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4895800" y="3151550"/>
            <a:ext cx="4116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ja" sz="1800" b="1">
                <a:latin typeface="Lato"/>
                <a:ea typeface="Lato"/>
                <a:cs typeface="Lato"/>
                <a:sym typeface="Lato"/>
              </a:rPr>
              <a:t>情報をためていく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ja" sz="1800" b="1">
                <a:latin typeface="Lato"/>
                <a:ea typeface="Lato"/>
                <a:cs typeface="Lato"/>
                <a:sym typeface="Lato"/>
              </a:rPr>
              <a:t>サイトとしていつまでも残る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651100" y="4373475"/>
            <a:ext cx="7822200" cy="66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閲覧者がほしい情報などをネット上に提供</a:t>
            </a:r>
            <a:endParaRPr sz="3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5">
            <a:alphaModFix/>
          </a:blip>
          <a:srcRect l="3499" t="26257" r="3666" b="26371"/>
          <a:stretch/>
        </p:blipFill>
        <p:spPr>
          <a:xfrm>
            <a:off x="114050" y="2364600"/>
            <a:ext cx="4345000" cy="13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" y="182575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仮想ブログ（SNS）サイト</a:t>
            </a: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5955625" y="5649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https://endotech.github.io/endovlog/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25" y="1814663"/>
            <a:ext cx="8839200" cy="246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あなたたちは名探偵！！！</a:t>
            </a:r>
            <a:endParaRPr/>
          </a:p>
        </p:txBody>
      </p:sp>
      <p:pic>
        <p:nvPicPr>
          <p:cNvPr id="276" name="Google Shape;276;p45" title="【楽譜】名探偵コナン メインテーマ　サックスで演奏してみた【アドバイスつき】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25" y="1320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475" y="1168050"/>
            <a:ext cx="3868974" cy="38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推理タイム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475" y="1168050"/>
            <a:ext cx="3868974" cy="38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789700" y="2308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840"/>
              <a:t>どのようなトラブルが予測されるだろうか？</a:t>
            </a:r>
            <a:endParaRPr sz="2840"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5" y="3076225"/>
            <a:ext cx="1832251" cy="16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575" y="637375"/>
            <a:ext cx="1689150" cy="155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000" y="3368025"/>
            <a:ext cx="1991075" cy="12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画面に合わせる (16:9)</PresentationFormat>
  <Paragraphs>55</Paragraphs>
  <Slides>17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Lato</vt:lpstr>
      <vt:lpstr>Playfair Display</vt:lpstr>
      <vt:lpstr>Raleway</vt:lpstr>
      <vt:lpstr>Coral</vt:lpstr>
      <vt:lpstr>Streamline</vt:lpstr>
      <vt:lpstr>PowerPoint プレゼンテーション</vt:lpstr>
      <vt:lpstr>略称は何でしょう？</vt:lpstr>
      <vt:lpstr>略称は何でしょう？</vt:lpstr>
      <vt:lpstr>PowerPoint プレゼンテーション</vt:lpstr>
      <vt:lpstr>PowerPoint プレゼンテーション</vt:lpstr>
      <vt:lpstr>仮想ブログ（SNS）サイト</vt:lpstr>
      <vt:lpstr>あなたたちは名探偵！！！</vt:lpstr>
      <vt:lpstr>推理タイム</vt:lpstr>
      <vt:lpstr>どのようなトラブルが予測されるだろうか？</vt:lpstr>
      <vt:lpstr>お店に無断で撮影→営業妨害</vt:lpstr>
      <vt:lpstr>サイトの運営者の知的財産→著作権の侵害</vt:lpstr>
      <vt:lpstr>特に著作物などではない→（投稿内容にもよる）</vt:lpstr>
      <vt:lpstr>著作権の違反（許可？）</vt:lpstr>
      <vt:lpstr>狙われやすい</vt:lpstr>
      <vt:lpstr>多数の人にみられる→名誉毀損(めいよきそん） 友人関係のトラブル</vt:lpstr>
      <vt:lpstr>肖像権（しょうぞうけん）の違反（他人の写真） ファンがおしよせる→営業妨害</vt:lpstr>
      <vt:lpstr>ネット上の情報の特徴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遠藤直弥</dc:creator>
  <cp:lastModifiedBy>直弥 遠藤</cp:lastModifiedBy>
  <cp:revision>1</cp:revision>
  <dcterms:modified xsi:type="dcterms:W3CDTF">2025-02-16T05:27:00Z</dcterms:modified>
</cp:coreProperties>
</file>